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94" r:id="rId4"/>
    <p:sldId id="289" r:id="rId5"/>
    <p:sldId id="269" r:id="rId6"/>
    <p:sldId id="296" r:id="rId7"/>
    <p:sldId id="258" r:id="rId8"/>
    <p:sldId id="295" r:id="rId9"/>
    <p:sldId id="297" r:id="rId10"/>
    <p:sldId id="298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299" r:id="rId19"/>
    <p:sldId id="317" r:id="rId20"/>
    <p:sldId id="300" r:id="rId21"/>
    <p:sldId id="318" r:id="rId22"/>
    <p:sldId id="319" r:id="rId23"/>
    <p:sldId id="304" r:id="rId24"/>
    <p:sldId id="302" r:id="rId25"/>
    <p:sldId id="320" r:id="rId26"/>
    <p:sldId id="301" r:id="rId27"/>
    <p:sldId id="303" r:id="rId28"/>
    <p:sldId id="321" r:id="rId29"/>
    <p:sldId id="305" r:id="rId30"/>
    <p:sldId id="322" r:id="rId31"/>
    <p:sldId id="306" r:id="rId32"/>
    <p:sldId id="323" r:id="rId33"/>
    <p:sldId id="282" r:id="rId34"/>
    <p:sldId id="30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46085-F616-4D83-9DD8-CD48D61BE793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D9807-2F1C-420B-BE1B-26761C1BFB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2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https://defcon.org/html/defcon-32/dc-32-workshops.html#54228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9807-2F1C-420B-BE1B-26761C1BFB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my own work but other work out there already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9807-2F1C-420B-BE1B-26761C1BFB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9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Variant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9807-2F1C-420B-BE1B-26761C1BFB1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7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Variant 1</a:t>
            </a:r>
          </a:p>
          <a:p>
            <a:r>
              <a:rPr lang="en-US" dirty="0"/>
              <a:t>Understand SOQL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9807-2F1C-420B-BE1B-26761C1BFB1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5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9807-2F1C-420B-BE1B-26761C1BFB1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01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Field was masked due to later API version. Had it been the older API version encrypted data would have been revealed.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9807-2F1C-420B-BE1B-26761C1BFB1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9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9807-2F1C-420B-BE1B-26761C1BFB1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78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library vulnerable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9807-2F1C-420B-BE1B-26761C1BFB1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1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CRUD/FLS (“System Context”)</a:t>
            </a:r>
          </a:p>
          <a:p>
            <a:r>
              <a:rPr lang="en-US" dirty="0"/>
              <a:t>Buildings example – authZ worked.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9807-2F1C-420B-BE1B-26761C1BFB1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3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2BF1-023E-B758-C372-E8F9DA723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9EF99-23C7-BBF2-AD69-FB75415C2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23631-3771-50FA-D1F5-6D2F63B7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C02B1-C133-0235-C691-5868519D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867DF-6AAE-0D5F-1BD8-781FF3AB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5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16F0-2B4D-BC9B-40E4-0256A60F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A6B96-E76E-3FDB-BFC6-AAA204E19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D7BF2-8626-C87C-D2E9-684256BF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52AA9-2348-6375-73EB-2C4B652A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07CA-A357-AD1F-151D-5C7DA494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0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CC370-2973-BB41-87C7-CB6AF7CC8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6E73E-99EC-513E-315C-EB1FC293A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A81D8-A9C5-5016-7259-E2AC1A22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99BB1-19E8-D5B0-1334-0602000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5762C-CDDF-6E1E-1A2D-C7F1879C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C470-24E3-27D2-1CAB-BAC6FE22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1BC9-2596-00F0-A81E-67A232C67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636FB-499B-612F-345D-6FACEF16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9BB1A-948B-E4D9-AAD5-E260AD4FE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F0DD6-248B-34F2-A94A-7538AD96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8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BA37-D021-ED63-969F-4071EC9E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088F0-4F09-FB55-9EC9-1D2C96CC4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F7D91-71E7-EAF0-4B0F-7A4698FC0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8E751-8A4D-4234-0EF0-F930E744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08960-F256-CDDF-2E08-076761B6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7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9CB9-3373-A0E0-4AA3-402DFA3F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5D04B-43F1-3015-BB9B-5094EBE98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E560B-4123-44FD-223B-AFCB9B998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94B48-752F-1FDC-F53A-05E5F434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E88BD-3245-6D7B-8B39-3D9DFE38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5D0E5-0E27-ED90-574D-11BE9674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0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AA16A-5425-CA5C-06BD-080B6F78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EB917-5413-F2DB-C006-17772E75C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59496-4C10-F47A-A5C2-C3E179CF2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14711-4CCF-631B-4BAE-B6F80EF41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C47C2-0986-C1E0-40FD-F4FE390CB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3EB564-42F9-5DD0-F70A-B30B2220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4A1C6-4B88-DB30-0B01-51E04B32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ED6F73-AE22-7CC4-7944-CEC62E20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3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334-FEBA-C100-1C89-80335E39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C1503-A039-F136-ACD7-195148A78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6B11C-C862-9339-FE01-44893993F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D90EE-4F1F-FA3D-63F2-E9E12A1C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5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39ACE2-4208-ABD8-FD4F-2F6AE7B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B94FC-1DD5-037A-5881-C2B23125D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515A1-5459-4D91-20EB-4A36CFA2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6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E124-6E10-9046-E3F7-FB326A350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FE1FE-CBAF-B1F0-2A82-73244A05C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911CF-FACF-3176-8136-26D849622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24A81-4072-3780-33B9-F92937ADF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B381A-5E1E-59A9-ACD1-F0481D67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2AF04-B8D9-3651-88AD-D98FCE52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3E91-E93E-C6BA-96EE-A0EEFC7D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A3D22-8667-3F09-0638-04C134DE3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0EC50-958A-8670-2A34-386DFD97E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2C923-45C4-8DB0-53D0-B75A0976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4C06A-5950-A89E-3548-57CF39D1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8CBCE-B3BF-FFFF-E869-FAC0DA03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1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C2D6F-236C-F26F-0AA2-1E1D637D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E5EBD-8AC9-1CBB-FD4C-DAADE7019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C6143-F45C-F449-1FA6-E4F50FEAEF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ECB9CA-4694-42A3-85A3-4E0A1BE7C975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4EEE-44FE-0069-25C4-173359D75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79413-F099-BC3C-11AB-A3967F16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3846B6-8944-4F49-8C08-E852BB49D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burp/releases" TargetMode="External"/><Relationship Id="rId2" Type="http://schemas.openxmlformats.org/officeDocument/2006/relationships/hyperlink" Target="https://developer.salesforce.com/tools/salesforcecl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alfire-Research/paas-cloud-goa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scmagazine.com/news/salesforce-community-cloud-data-leaks-misconfigurations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krebsonsecurity.com/2024/02/juniper-support-portal-exposed-customer-device-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kreading.com/application-security/misconfigured-salesforce-communities-place-orgs-at-risk-of-data-theft-adversary-recon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www.bankinfosecurity.com/salesforce-security-alert-api-error-exposed-marketing-data-a-11278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krebsonsecurity.com/2023/04/many-public-salesforce-sites-are-leaking-private-data/" TargetMode="Externa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alesforce.com/docs/atlas.en-us.apexcode.meta/apexcode/pages_security_tips_intro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1950CA-A32F-9D90-D663-6F205312A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13" b="152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D6647-8FA2-D9AD-4AE5-953E1D141B62}"/>
              </a:ext>
            </a:extLst>
          </p:cNvPr>
          <p:cNvSpPr txBox="1"/>
          <p:nvPr/>
        </p:nvSpPr>
        <p:spPr>
          <a:xfrm>
            <a:off x="8451910" y="4194"/>
            <a:ext cx="3812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https://defcon.org/html/defcon-32/dc-32-workshops.html#54228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53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AD4BB-E9DF-E0AA-9E33-F18A8C50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Exploit – SOQL Injection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5943B-F42D-845E-5708-ABF3AC578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0442"/>
            <a:ext cx="12192000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18AE8-7480-4927-FC7E-81BD3170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0"/>
            <a:ext cx="12182508" cy="55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8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D6188-AD32-90B3-4C40-A1FC13808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668"/>
            <a:ext cx="12192000" cy="61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9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EB698-A9CD-9825-C59B-8B82B9E9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956"/>
            <a:ext cx="12176407" cy="36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8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25F14-F2EE-5566-3635-1F604079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28361"/>
            <a:ext cx="12146061" cy="30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3B12A-4664-05D3-159A-C6F5DE8D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53" y="0"/>
            <a:ext cx="6480495" cy="68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4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B638B-20A0-6CB2-D4DD-938CB149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23" y="0"/>
            <a:ext cx="9453154" cy="2440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7EC922-E6DE-3609-62C8-B74B080D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85" y="2597332"/>
            <a:ext cx="8681831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18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9F9E-C275-E1C9-16BC-BF8A386E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1353"/>
            <a:ext cx="12192000" cy="11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2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3B5A-7523-1939-3CAD-DD9B04A5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injection is not exploitable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5DE97-9A5C-F589-2DD5-7BF46A483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40" y="1353321"/>
            <a:ext cx="7772799" cy="5283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07826-684D-DBD9-7A91-198161B77137}"/>
              </a:ext>
            </a:extLst>
          </p:cNvPr>
          <p:cNvSpPr txBox="1"/>
          <p:nvPr/>
        </p:nvSpPr>
        <p:spPr>
          <a:xfrm>
            <a:off x="956345" y="6467912"/>
            <a:ext cx="7593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https://developer.salesforce.com/docs/atlas.en-us.soql_sosl.meta/soql_sosl/sforce_api_calls_soql_select.htm?isdtp=p1</a:t>
            </a:r>
          </a:p>
        </p:txBody>
      </p:sp>
    </p:spTree>
    <p:extLst>
      <p:ext uri="{BB962C8B-B14F-4D97-AF65-F5344CB8AC3E}">
        <p14:creationId xmlns:p14="http://schemas.microsoft.com/office/powerpoint/2010/main" val="307475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9232E4-2B28-EB9F-B2C3-2ED3EF2D1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66433"/>
            <a:ext cx="12178201" cy="2712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720D1F-9EA8-89DC-FBBA-66E57FC89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4928"/>
            <a:ext cx="12192000" cy="274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5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A85D-2D26-917E-A1B8-5CDA2BCE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C6893-8751-F584-B582-DE579F72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experience with OWASP Top 10</a:t>
            </a:r>
          </a:p>
          <a:p>
            <a:pPr lvl="1"/>
            <a:r>
              <a:rPr lang="en-US" dirty="0"/>
              <a:t>Injection, XSS, IDOR</a:t>
            </a:r>
          </a:p>
          <a:p>
            <a:r>
              <a:rPr lang="en-US" dirty="0"/>
              <a:t>Salesforce CLI</a:t>
            </a:r>
          </a:p>
          <a:p>
            <a:pPr lvl="1"/>
            <a:r>
              <a:rPr lang="en-US" dirty="0">
                <a:hlinkClick r:id="rId2"/>
              </a:rPr>
              <a:t>https://developer.salesforce.com/tools/salesforcecli</a:t>
            </a:r>
            <a:endParaRPr lang="en-US" dirty="0"/>
          </a:p>
          <a:p>
            <a:r>
              <a:rPr lang="en-US" dirty="0"/>
              <a:t>Burp Suite (community or pro)</a:t>
            </a:r>
          </a:p>
          <a:p>
            <a:pPr lvl="1"/>
            <a:r>
              <a:rPr lang="en-US" dirty="0">
                <a:hlinkClick r:id="rId3"/>
              </a:rPr>
              <a:t>https://portswigger.net/burp/releases</a:t>
            </a:r>
            <a:endParaRPr lang="en-US" dirty="0"/>
          </a:p>
          <a:p>
            <a:r>
              <a:rPr lang="en-US" dirty="0"/>
              <a:t>PaaS Cloud Goat</a:t>
            </a:r>
          </a:p>
          <a:p>
            <a:pPr lvl="1"/>
            <a:r>
              <a:rPr lang="en-US" dirty="0">
                <a:hlinkClick r:id="rId4"/>
              </a:rPr>
              <a:t>https://github.com/Coalfire-Research/paas-cloud-goat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09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0133-1120-CDB2-AC87-15A10516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 “encrypted” fields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9CA10-B3A5-466D-F9DE-6D0E464B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108"/>
            <a:ext cx="12192000" cy="2918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4059B-9943-E6AE-E066-8660BAE2CBBF}"/>
              </a:ext>
            </a:extLst>
          </p:cNvPr>
          <p:cNvSpPr txBox="1"/>
          <p:nvPr/>
        </p:nvSpPr>
        <p:spPr>
          <a:xfrm>
            <a:off x="418011" y="4537166"/>
            <a:ext cx="1133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https://developer.salesforce.com/docs/atlas.en-us.pages.meta/pages/pages_compref_outputText.htm</a:t>
            </a:r>
          </a:p>
        </p:txBody>
      </p:sp>
    </p:spTree>
    <p:extLst>
      <p:ext uri="{BB962C8B-B14F-4D97-AF65-F5344CB8AC3E}">
        <p14:creationId xmlns:p14="http://schemas.microsoft.com/office/powerpoint/2010/main" val="1769172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BF58C-7610-2A8A-2F6E-357E7E9AE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747"/>
            <a:ext cx="12179837" cy="168850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24EAC2-3131-C24B-371C-E3693162DE7F}"/>
              </a:ext>
            </a:extLst>
          </p:cNvPr>
          <p:cNvCxnSpPr/>
          <p:nvPr/>
        </p:nvCxnSpPr>
        <p:spPr>
          <a:xfrm flipV="1">
            <a:off x="9980023" y="2599509"/>
            <a:ext cx="0" cy="302622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59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4BD4D-29E2-3973-B231-E45D63F2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048"/>
            <a:ext cx="12195866" cy="43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3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B3CA-9327-A13A-1E91-1991E399E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- 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1841B-2DC3-6848-1CCA-C95445B7C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string “apex:outputText” (case insensitive)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0CEDE-2251-4F86-D28F-1B2C07A5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958"/>
            <a:ext cx="12178909" cy="24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08C05-8F9F-F8AE-290D-ECA0026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- Reflective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110EA-5A67-FC6D-1A65-0E370E4C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0994"/>
            <a:ext cx="12195932" cy="39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0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7325D-E8BE-CFD7-ABAD-45309673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553"/>
            <a:ext cx="12190748" cy="41788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DE6275-6705-CC4D-8C02-C32D96332C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Third-party Library Vulnerability</a:t>
            </a:r>
          </a:p>
        </p:txBody>
      </p:sp>
    </p:spTree>
    <p:extLst>
      <p:ext uri="{BB962C8B-B14F-4D97-AF65-F5344CB8AC3E}">
        <p14:creationId xmlns:p14="http://schemas.microsoft.com/office/powerpoint/2010/main" val="216765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1A96-5B00-28C8-F6A2-1CA0026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- DOM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7EE27-9FB7-64E3-A6C4-43075D0D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12189607" cy="445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02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A127-419B-32D4-5E31-CB8346FC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- Persistent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90774-EFE5-38DB-70C7-7DFF0A13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57" y="1626093"/>
            <a:ext cx="10245486" cy="513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63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091C9-7827-9F95-C765-0C22AD61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033"/>
            <a:ext cx="12192000" cy="26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0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ABB2-F731-40AF-4810-E5C3C614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31E84-785E-D2D7-4814-48C1C0F7A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473"/>
            <a:ext cx="12192000" cy="48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4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94A0-77B2-DE7B-299E-BAE0F203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Custom Salesforce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7B5DE-F06D-C838-45EB-131968503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Salesforce.com</a:t>
            </a:r>
          </a:p>
          <a:p>
            <a:pPr lvl="1"/>
            <a:r>
              <a:rPr lang="en-US" b="0" i="0" dirty="0">
                <a:solidFill>
                  <a:srgbClr val="181818"/>
                </a:solidFill>
                <a:effectLst/>
                <a:highlight>
                  <a:srgbClr val="FFFFFF"/>
                </a:highlight>
                <a:latin typeface="Salesforce Sans"/>
              </a:rPr>
              <a:t>“Salesforce is cloud-based CRM software” (salesforce.com)</a:t>
            </a:r>
          </a:p>
          <a:p>
            <a:r>
              <a:rPr lang="en-US" dirty="0">
                <a:solidFill>
                  <a:srgbClr val="181818"/>
                </a:solidFill>
                <a:highlight>
                  <a:srgbClr val="FFFFFF"/>
                </a:highlight>
                <a:latin typeface="Salesforce Sans"/>
              </a:rPr>
              <a:t>“Build Your Own Salesforce App” (salesforce.com)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Classic apps</a:t>
            </a:r>
          </a:p>
          <a:p>
            <a:pPr lvl="2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Tabs, objects, feeds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Lightning apps</a:t>
            </a:r>
          </a:p>
          <a:p>
            <a:pPr lvl="2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Look and feel customization</a:t>
            </a:r>
          </a:p>
          <a:p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Languages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Apex (Java-like)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Visualforce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JavaScript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3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79DE3-A058-F297-C331-DC34D5DC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29"/>
            <a:ext cx="12192000" cy="66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8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59DBE-0A23-CF9F-BECA-F8754DA7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Authorization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9AED1-40AF-CA07-AC73-B6C0D8B6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" y="1642554"/>
            <a:ext cx="12190896" cy="47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03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E8CF4-C224-F0A1-E946-48E394912C33}"/>
              </a:ext>
            </a:extLst>
          </p:cNvPr>
          <p:cNvSpPr txBox="1"/>
          <p:nvPr/>
        </p:nvSpPr>
        <p:spPr>
          <a:xfrm>
            <a:off x="391886" y="322217"/>
            <a:ext cx="11207931" cy="600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Forms of URLs:</a:t>
            </a:r>
          </a:p>
          <a:p>
            <a:endParaRPr lang="en-US" sz="2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Lightning Tab = /lightning/o/CustomObject__c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Lightning Tab = /lightning/o/Contacts (built-in)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Apex Page = /apex/GuessPageName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Salesforce Classic Experience = /a0/l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List page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Easier to iterate through a0, a1, b1, aa1, etc.</a:t>
            </a:r>
          </a:p>
        </p:txBody>
      </p:sp>
    </p:spTree>
    <p:extLst>
      <p:ext uri="{BB962C8B-B14F-4D97-AF65-F5344CB8AC3E}">
        <p14:creationId xmlns:p14="http://schemas.microsoft.com/office/powerpoint/2010/main" val="2485559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without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>
                <a:latin typeface="Courier New"/>
                <a:ea typeface="Courier New"/>
                <a:cs typeface="Courier New"/>
              </a:rPr>
              <a:t>grep –Ri ‘without sharing’</a:t>
            </a:r>
          </a:p>
          <a:p>
            <a:pPr marL="0" indent="0">
              <a:buNone/>
              <a:defRPr/>
            </a:pPr>
            <a:endParaRPr lang="en-US" dirty="0">
              <a:latin typeface="Courier New"/>
              <a:ea typeface="Courier New"/>
              <a:cs typeface="Courier New"/>
            </a:endParaRPr>
          </a:p>
          <a:p>
            <a:pPr marL="0" indent="0">
              <a:buNone/>
              <a:defRPr/>
            </a:pPr>
            <a:r>
              <a:rPr lang="en-US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</a:rPr>
              <a:t>Default for Apex classes if not specified in code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</a:rPr>
              <a:t>Thus, your grep will not find all insecure Apex classes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</a:rPr>
              <a:t>“with sharing” enforces security context scope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</a:rPr>
              <a:t>So, ensure every Apex .cls uses “with sharing”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5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483C2-6BD5-1BE4-F598-2E7597A3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95D30-1157-9B1C-2A00-38F122452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OWASP principals still apply to PaaS applications</a:t>
            </a:r>
          </a:p>
          <a:p>
            <a:pPr lvl="1"/>
            <a:r>
              <a:rPr lang="en-US" dirty="0"/>
              <a:t>Different technology designs (SOQL vs SQL) but still potential for vulnerabilities</a:t>
            </a:r>
          </a:p>
          <a:p>
            <a:r>
              <a:rPr lang="en-US" dirty="0"/>
              <a:t>PaaS Cloud Goat and lab manuals available via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13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7359-30B3-3856-7617-AA6A2005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Custom Salesforce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68C8-B829-903E-52F7-56E453121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681" y="5761933"/>
            <a:ext cx="3593319" cy="1085317"/>
          </a:xfrm>
        </p:spPr>
        <p:txBody>
          <a:bodyPr>
            <a:normAutofit fontScale="92500" lnSpcReduction="20000"/>
          </a:bodyPr>
          <a:lstStyle/>
          <a:p>
            <a:r>
              <a:rPr lang="en-US" sz="600" dirty="0">
                <a:hlinkClick r:id="rId2"/>
              </a:rPr>
              <a:t>https://krebsonsecurity.com/2024/02/juniper-support-portal-exposed-customer-device-info/</a:t>
            </a:r>
            <a:endParaRPr lang="en-US" sz="600" dirty="0"/>
          </a:p>
          <a:p>
            <a:r>
              <a:rPr lang="en-US" sz="600" dirty="0">
                <a:hlinkClick r:id="rId3"/>
              </a:rPr>
              <a:t>https://www.scmagazine.com/news/salesforce-community-cloud-data-leaks-misconfigurations</a:t>
            </a:r>
            <a:endParaRPr lang="en-US" sz="600" dirty="0"/>
          </a:p>
          <a:p>
            <a:r>
              <a:rPr lang="en-US" sz="600" dirty="0">
                <a:hlinkClick r:id="rId4"/>
              </a:rPr>
              <a:t>https://krebsonsecurity.com/2023/04/many-public-salesforce-sites-are-leaking-private-data/</a:t>
            </a:r>
            <a:endParaRPr lang="en-US" sz="600" dirty="0"/>
          </a:p>
          <a:p>
            <a:r>
              <a:rPr lang="en-US" sz="600" dirty="0">
                <a:hlinkClick r:id="rId5"/>
              </a:rPr>
              <a:t>https://www.bankinfosecurity.com/salesforce-security-alert-api-error-exposed-marketing-data-a-11278</a:t>
            </a:r>
            <a:endParaRPr lang="en-US" sz="600" dirty="0"/>
          </a:p>
          <a:p>
            <a:r>
              <a:rPr lang="en-US" sz="600" dirty="0">
                <a:hlinkClick r:id="rId6"/>
              </a:rPr>
              <a:t>https://www.darkreading.com/application-security/misconfigured-salesforce-communities-place-orgs-at-risk-of-data-theft-adversary-recon</a:t>
            </a:r>
            <a:endParaRPr lang="en-US" sz="600" dirty="0"/>
          </a:p>
          <a:p>
            <a:pPr marL="0" indent="0">
              <a:buNone/>
            </a:pPr>
            <a:endParaRPr lang="en-US" sz="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10289-7163-DD9B-4DD5-9F047CFB2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93" y="1647817"/>
            <a:ext cx="3602115" cy="2271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4C39B-9774-81BB-0BC9-A63116732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9469" y="1596357"/>
            <a:ext cx="3593320" cy="3357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1CE8AA-9E00-83ED-B164-5F69D68100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0451" y="3373121"/>
            <a:ext cx="3629157" cy="2388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6BA19-B53E-C7B1-794B-704B04252A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64" y="3918838"/>
            <a:ext cx="2892256" cy="2480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A4245E-E1A6-2052-6255-30C09988DE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2826" y="1481399"/>
            <a:ext cx="3449425" cy="15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Not to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Know the Salesforce policy -https://www.salesforce.com/company/disclosure/</a:t>
            </a: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/>
              <a:t>Spam, Brute Force, Denial of Service</a:t>
            </a:r>
          </a:p>
          <a:p>
            <a:pPr>
              <a:defRPr/>
            </a:pPr>
            <a:r>
              <a:rPr lang="en-US" dirty="0"/>
              <a:t>Accessing other customers' data</a:t>
            </a:r>
          </a:p>
          <a:p>
            <a:pPr>
              <a:defRPr/>
            </a:pPr>
            <a:r>
              <a:rPr lang="en-US" dirty="0"/>
              <a:t>Attacking Salesforce employees (social engr, etc.)</a:t>
            </a:r>
          </a:p>
          <a:p>
            <a:pPr>
              <a:defRPr/>
            </a:pPr>
            <a:r>
              <a:rPr lang="en-US" dirty="0"/>
              <a:t>Tests against prod accounts</a:t>
            </a:r>
          </a:p>
          <a:p>
            <a:pPr>
              <a:defRPr/>
            </a:pPr>
            <a:r>
              <a:rPr lang="en-US" i="1" dirty="0"/>
              <a:t>See salesforce.com Vulnerability Reporting Policy</a:t>
            </a:r>
          </a:p>
          <a:p>
            <a:pPr marL="0" indent="0"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7F34-F548-DFD6-1BCE-DFFE75DE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A4E96-768E-7DF4-93E7-6FB7CCCAC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Salesforce’s own developer security documentation</a:t>
            </a:r>
          </a:p>
          <a:p>
            <a:pPr lvl="1"/>
            <a:r>
              <a:rPr lang="en-US" dirty="0">
                <a:hlinkClick r:id="rId3"/>
              </a:rPr>
              <a:t>https://developer.salesforce.com/docs/atlas.en-us.apexcode.meta/apexcode/pages_security_tips_intro.htm</a:t>
            </a:r>
            <a:endParaRPr lang="en-US" dirty="0"/>
          </a:p>
          <a:p>
            <a:r>
              <a:rPr lang="en-US" dirty="0"/>
              <a:t>Other vulnerable cloud applications / tools</a:t>
            </a:r>
          </a:p>
          <a:p>
            <a:pPr lvl="1"/>
            <a:r>
              <a:rPr lang="en-US" dirty="0"/>
              <a:t>CloudGoat</a:t>
            </a:r>
          </a:p>
          <a:p>
            <a:pPr lvl="1"/>
            <a:r>
              <a:rPr lang="en-US" dirty="0"/>
              <a:t>IAM-Vulnerable</a:t>
            </a:r>
          </a:p>
          <a:p>
            <a:pPr lvl="1"/>
            <a:r>
              <a:rPr lang="en-US" dirty="0"/>
              <a:t>CloudFoxable</a:t>
            </a:r>
          </a:p>
          <a:p>
            <a:pPr lvl="1"/>
            <a:r>
              <a:rPr lang="en-US" dirty="0"/>
              <a:t>AWSGoat</a:t>
            </a:r>
          </a:p>
          <a:p>
            <a:pPr lvl="1"/>
            <a:r>
              <a:rPr lang="en-US" dirty="0"/>
              <a:t>OWASPServerlessGoat</a:t>
            </a:r>
          </a:p>
          <a:p>
            <a:pPr lvl="1"/>
            <a:r>
              <a:rPr lang="en-US" dirty="0"/>
              <a:t>AzureGoat</a:t>
            </a:r>
          </a:p>
          <a:p>
            <a:pPr lvl="1"/>
            <a:r>
              <a:rPr lang="en-US" dirty="0"/>
              <a:t>XMGoat</a:t>
            </a:r>
          </a:p>
          <a:p>
            <a:pPr lvl="1"/>
            <a:r>
              <a:rPr lang="en-US" dirty="0"/>
              <a:t>GCPGoat</a:t>
            </a:r>
          </a:p>
          <a:p>
            <a:pPr lvl="1"/>
            <a:r>
              <a:rPr lang="en-US" dirty="0"/>
              <a:t>http://flaws.cloud/</a:t>
            </a:r>
          </a:p>
          <a:p>
            <a:pPr lvl="1"/>
            <a:r>
              <a:rPr lang="en-US" dirty="0"/>
              <a:t>OpenStack care of Pen-Testing Cloud REST APIs</a:t>
            </a:r>
          </a:p>
        </p:txBody>
      </p:sp>
    </p:spTree>
    <p:extLst>
      <p:ext uri="{BB962C8B-B14F-4D97-AF65-F5344CB8AC3E}">
        <p14:creationId xmlns:p14="http://schemas.microsoft.com/office/powerpoint/2010/main" val="147903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7B7B-7441-86F6-3D0E-41A34488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AFB77-C6DB-89F6-6192-3DF87DB7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ui-monospace"/>
              </a:rPr>
              <a:t>sf org login web --alias paas-cloud-goat --set-default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DFCFA-D46F-E33F-9EF7-C3AB1108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5" y="2674534"/>
            <a:ext cx="10878109" cy="32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3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7B7B-7441-86F6-3D0E-41A34488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AFB77-C6DB-89F6-6192-3DF87DB7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sfdx force:source:deploy -p force-app\main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1AEA19-2EA7-FA5B-E8A9-27062B72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" y="2446313"/>
            <a:ext cx="10859058" cy="2844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4AC19-9764-DAE1-C3EB-1DC69FF0F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22" y="5390484"/>
            <a:ext cx="10795555" cy="14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9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547449-5FCC-6922-D60A-B9008BD9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0"/>
            <a:ext cx="8969829" cy="685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6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660</Words>
  <Application>Microsoft Office PowerPoint</Application>
  <PresentationFormat>Widescreen</PresentationFormat>
  <Paragraphs>104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Courier New</vt:lpstr>
      <vt:lpstr>Salesforce Sans</vt:lpstr>
      <vt:lpstr>ui-monospace</vt:lpstr>
      <vt:lpstr>Office Theme</vt:lpstr>
      <vt:lpstr>PowerPoint Presentation</vt:lpstr>
      <vt:lpstr>Prerequisites</vt:lpstr>
      <vt:lpstr>What is a Custom Salesforce App?</vt:lpstr>
      <vt:lpstr>Why Test Custom Salesforce Apps?</vt:lpstr>
      <vt:lpstr>What Not to Test</vt:lpstr>
      <vt:lpstr>Prior Work</vt:lpstr>
      <vt:lpstr>INSTALL.md</vt:lpstr>
      <vt:lpstr>Deploy the App</vt:lpstr>
      <vt:lpstr>PowerPoint Presentation</vt:lpstr>
      <vt:lpstr>First Exploit – SOQL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injection is not exploitable</vt:lpstr>
      <vt:lpstr>PowerPoint Presentation</vt:lpstr>
      <vt:lpstr>Hacking “encrypted” fields</vt:lpstr>
      <vt:lpstr>PowerPoint Presentation</vt:lpstr>
      <vt:lpstr>PowerPoint Presentation</vt:lpstr>
      <vt:lpstr>Code Review - XSS</vt:lpstr>
      <vt:lpstr>XSS - Reflective</vt:lpstr>
      <vt:lpstr>PowerPoint Presentation</vt:lpstr>
      <vt:lpstr>XSS - DOM</vt:lpstr>
      <vt:lpstr>XSS - Persistent</vt:lpstr>
      <vt:lpstr>PowerPoint Presentation</vt:lpstr>
      <vt:lpstr>Cross-site Request Forgery (CSRF)</vt:lpstr>
      <vt:lpstr>PowerPoint Presentation</vt:lpstr>
      <vt:lpstr>Testing Authorization</vt:lpstr>
      <vt:lpstr>PowerPoint Presentation</vt:lpstr>
      <vt:lpstr>without sharing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Rodney Beede</dc:creator>
  <cp:lastModifiedBy>Rodney Beede</cp:lastModifiedBy>
  <cp:revision>54</cp:revision>
  <dcterms:created xsi:type="dcterms:W3CDTF">2024-07-13T18:57:07Z</dcterms:created>
  <dcterms:modified xsi:type="dcterms:W3CDTF">2024-07-13T23:27:39Z</dcterms:modified>
</cp:coreProperties>
</file>